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59" r:id="rId8"/>
    <p:sldId id="260" r:id="rId9"/>
    <p:sldId id="266" r:id="rId10"/>
    <p:sldId id="270" r:id="rId11"/>
    <p:sldId id="269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00080"/>
    <a:srgbClr val="FFFFF3"/>
    <a:srgbClr val="007FCA"/>
    <a:srgbClr val="A42B00"/>
    <a:srgbClr val="EE3E00"/>
    <a:srgbClr val="FF6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86" d="100"/>
          <a:sy n="86" d="100"/>
        </p:scale>
        <p:origin x="62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03.12.2020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522B8D-815E-429C-9EC2-505CEC215084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0E4BC3-C763-48AA-8280-ACE59646066A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D72474-459C-42C4-A0ED-A9AD89867D22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09.10.2016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08D2BC5-0E5D-4645-A815-DFCA1A04B5A6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3049B1-F681-4AF5-B948-A3B940E9215A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071334-89C1-48F8-8089-E3D6AA3BB79C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DCDF3F-3D72-4F56-93A1-9DDD55AB6452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C11A32-C44A-4E32-8FFB-D057369B4F61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E5ECC2E-6DAB-4717-9C53-38589639C202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C0002A-E6EF-4378-B5A3-22E20EA855B1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A42E0B6C-3F58-4527-A133-F91FB65EBC2F}" type="datetime1">
              <a:rPr lang="ru-RU" smtClean="0"/>
              <a:pPr/>
              <a:t>03.12.2020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10" Type="http://schemas.openxmlformats.org/officeDocument/2006/relationships/image" Target="../media/image3.pn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D:\Ярлыки\3D\Done\УГАТУ\Новая папка\power point\1\blue_bg.png">
            <a:extLst>
              <a:ext uri="{FF2B5EF4-FFF2-40B4-BE49-F238E27FC236}">
                <a16:creationId xmlns:a16="http://schemas.microsoft.com/office/drawing/2014/main" id="{DF82BED2-2336-42BB-BEA7-FCED096F7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" y="26295"/>
            <a:ext cx="12192000" cy="6841417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61" y="318053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828259" y="2500414"/>
            <a:ext cx="105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1EC7AC-BF59-47CF-A07F-16A93DF31C5D}"/>
              </a:ext>
            </a:extLst>
          </p:cNvPr>
          <p:cNvSpPr txBox="1"/>
          <p:nvPr/>
        </p:nvSpPr>
        <p:spPr>
          <a:xfrm>
            <a:off x="-4304971" y="4006954"/>
            <a:ext cx="10934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Бараев Дамир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менеджер проекта  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Колесников Илья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геймдизайнер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Кулагин Кирилл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Савинецкий Станислав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Ильин Евгений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Василенко Максим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25662-E7A3-46F2-AFF2-3A1302BF8B04}"/>
              </a:ext>
            </a:extLst>
          </p:cNvPr>
          <p:cNvSpPr txBox="1"/>
          <p:nvPr/>
        </p:nvSpPr>
        <p:spPr>
          <a:xfrm>
            <a:off x="4551458" y="3946463"/>
            <a:ext cx="87424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Заказчик:</a:t>
            </a:r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	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Беляев Михаил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Куратор:</a:t>
            </a:r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Абдуллин Азат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831771-2C58-40C6-B10B-E0D2FC800125}"/>
              </a:ext>
            </a:extLst>
          </p:cNvPr>
          <p:cNvSpPr/>
          <p:nvPr/>
        </p:nvSpPr>
        <p:spPr>
          <a:xfrm>
            <a:off x="1661160" y="2298239"/>
            <a:ext cx="890016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Telegram</a:t>
            </a:r>
            <a:r>
              <a:rPr lang="ru-RU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-бот для </a:t>
            </a:r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The Resistance: Avalon</a:t>
            </a:r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E35B42C-04D7-4EA8-8202-B880562F2B87}"/>
              </a:ext>
            </a:extLst>
          </p:cNvPr>
          <p:cNvSpPr/>
          <p:nvPr/>
        </p:nvSpPr>
        <p:spPr>
          <a:xfrm>
            <a:off x="828259" y="3429000"/>
            <a:ext cx="3591341" cy="479272"/>
          </a:xfrm>
          <a:prstGeom prst="rect">
            <a:avLst/>
          </a:prstGeom>
          <a:solidFill>
            <a:srgbClr val="80008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Фиолетовая команда: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AA697AC4-A116-4E23-BF22-8CFF8585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CD3E6D5-0437-4EF6-AB20-ACC109605FC1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A69B32-2D50-41CD-963C-C7595EFC1A21}"/>
              </a:ext>
            </a:extLst>
          </p:cNvPr>
          <p:cNvSpPr/>
          <p:nvPr/>
        </p:nvSpPr>
        <p:spPr>
          <a:xfrm>
            <a:off x="3168796" y="434462"/>
            <a:ext cx="58788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Описание решаемой задачи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1111903" y="1196307"/>
            <a:ext cx="9992660" cy="17907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для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Telegram</a:t>
            </a: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, запущенный на сервере, который является адаптацией настольной игры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The Resistance: Avalon.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Языки программирования: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Python, Go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Сервер: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F73918A-AA46-46A1-A7F3-5754A3E76657}"/>
              </a:ext>
            </a:extLst>
          </p:cNvPr>
          <p:cNvSpPr txBox="1">
            <a:spLocks/>
          </p:cNvSpPr>
          <p:nvPr/>
        </p:nvSpPr>
        <p:spPr>
          <a:xfrm>
            <a:off x="1111903" y="3625775"/>
            <a:ext cx="9992660" cy="887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F846BD1-3120-425E-A8C4-C27B70686844}"/>
              </a:ext>
            </a:extLst>
          </p:cNvPr>
          <p:cNvSpPr/>
          <p:nvPr/>
        </p:nvSpPr>
        <p:spPr>
          <a:xfrm>
            <a:off x="3841238" y="2987040"/>
            <a:ext cx="453398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Статус проекта</a:t>
            </a:r>
          </a:p>
        </p:txBody>
      </p:sp>
      <p:graphicFrame>
        <p:nvGraphicFramePr>
          <p:cNvPr id="2" name="Таблица 3">
            <a:extLst>
              <a:ext uri="{FF2B5EF4-FFF2-40B4-BE49-F238E27FC236}">
                <a16:creationId xmlns:a16="http://schemas.microsoft.com/office/drawing/2014/main" id="{0DFF21CC-FB5C-4ADC-858A-B0F64AB67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587435"/>
              </p:ext>
            </p:extLst>
          </p:nvPr>
        </p:nvGraphicFramePr>
        <p:xfrm>
          <a:off x="1543006" y="3943840"/>
          <a:ext cx="9105985" cy="1949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9201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513490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59231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72217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Степень согласованности ТЗ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latin typeface="BwSurco-Bold" panose="00000800000000000000" pitchFamily="50" charset="-52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50%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Число встреч с заказчиком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0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386063" y="1437775"/>
            <a:ext cx="5082582" cy="31494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Завершена разработка системы голосований на сервере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Добавлены таймеры к голосованиям.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Исправлены ошибки в серверной части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Начали интеграцию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API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сервера. 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A5E0778-2262-4C51-8E42-0FF7264D54FA}"/>
              </a:ext>
            </a:extLst>
          </p:cNvPr>
          <p:cNvSpPr/>
          <p:nvPr/>
        </p:nvSpPr>
        <p:spPr>
          <a:xfrm>
            <a:off x="3237295" y="433899"/>
            <a:ext cx="571740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Результаты за 3-ий спринт</a:t>
            </a:r>
          </a:p>
        </p:txBody>
      </p:sp>
      <p:pic>
        <p:nvPicPr>
          <p:cNvPr id="11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978058-A35F-4005-A699-43AA1752F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7BC8E-80A8-47E4-933A-42D35611C5DD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6473695-2E99-40A6-AE21-2B82672A75D7}"/>
              </a:ext>
            </a:extLst>
          </p:cNvPr>
          <p:cNvSpPr txBox="1">
            <a:spLocks/>
          </p:cNvSpPr>
          <p:nvPr/>
        </p:nvSpPr>
        <p:spPr>
          <a:xfrm>
            <a:off x="6196867" y="1442787"/>
            <a:ext cx="5745146" cy="40131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Перенесены возможности из оригинальной игры; перенесены герои.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Сформировано и почти готово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MVP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, но еще не показано заказчику.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Небольшое исправление дизайн-документа, в котором разложен ход игры и описаны задачи каждого персонажа.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880502E-7345-456E-9771-4B4161D7DE7E}"/>
              </a:ext>
            </a:extLst>
          </p:cNvPr>
          <p:cNvSpPr/>
          <p:nvPr/>
        </p:nvSpPr>
        <p:spPr>
          <a:xfrm>
            <a:off x="2420478" y="396686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План работ до конца семестра</a:t>
            </a:r>
          </a:p>
        </p:txBody>
      </p:sp>
      <p:pic>
        <p:nvPicPr>
          <p:cNvPr id="9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F5B65A66-5F2F-4704-A590-2EBD34B0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57D0AF-555F-436C-B64C-9300423FD6FB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4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47456-DF09-4DA4-AAC9-BE8732B2530C}"/>
              </a:ext>
            </a:extLst>
          </p:cNvPr>
          <p:cNvSpPr txBox="1"/>
          <p:nvPr/>
        </p:nvSpPr>
        <p:spPr>
          <a:xfrm>
            <a:off x="407242" y="1422516"/>
            <a:ext cx="6492240" cy="964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Связка </a:t>
            </a:r>
            <a:r>
              <a:rPr lang="en-US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frontend 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и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backend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 (бота с сервером)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Тестирование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8879C-F2CC-495E-9E0C-8E220779308C}"/>
              </a:ext>
            </a:extLst>
          </p:cNvPr>
          <p:cNvSpPr txBox="1"/>
          <p:nvPr/>
        </p:nvSpPr>
        <p:spPr>
          <a:xfrm>
            <a:off x="7365158" y="1422516"/>
            <a:ext cx="4419600" cy="964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Оформление ТЗ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Финальный показ</a:t>
            </a:r>
          </a:p>
        </p:txBody>
      </p: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44F4BE98-D838-43CB-AD7C-56003631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675496D-8DA7-46CC-AC18-D05C52195F39}"/>
              </a:ext>
            </a:extLst>
          </p:cNvPr>
          <p:cNvSpPr/>
          <p:nvPr/>
        </p:nvSpPr>
        <p:spPr>
          <a:xfrm>
            <a:off x="11627503" y="6248370"/>
            <a:ext cx="335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5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43D1BC-8146-4035-BAB3-5AEFFC64C8FD}"/>
              </a:ext>
            </a:extLst>
          </p:cNvPr>
          <p:cNvSpPr/>
          <p:nvPr/>
        </p:nvSpPr>
        <p:spPr>
          <a:xfrm>
            <a:off x="1995099" y="591532"/>
            <a:ext cx="8201801" cy="1077218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Инфраструктура разработки: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 планы и что уже развернуто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BFE59-F73F-44A2-BF75-07C12D339F32}"/>
              </a:ext>
            </a:extLst>
          </p:cNvPr>
          <p:cNvSpPr txBox="1"/>
          <p:nvPr/>
        </p:nvSpPr>
        <p:spPr>
          <a:xfrm>
            <a:off x="864442" y="2180778"/>
            <a:ext cx="6492240" cy="2349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 первого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Репозиторий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Github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Доска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Trello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зарегистрирован в Телеграм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59C34-5516-41E3-A35B-523ED4EE32CC}"/>
              </a:ext>
            </a:extLst>
          </p:cNvPr>
          <p:cNvSpPr txBox="1"/>
          <p:nvPr/>
        </p:nvSpPr>
        <p:spPr>
          <a:xfrm>
            <a:off x="5699760" y="2180778"/>
            <a:ext cx="6492240" cy="964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Со второго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Развернули серверную часть</a:t>
            </a:r>
          </a:p>
        </p:txBody>
      </p: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2065420" y="395288"/>
            <a:ext cx="806115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Оценки членов команды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6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4CBE3B5F-4D55-4F5E-A737-AD118C26E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997602"/>
              </p:ext>
            </p:extLst>
          </p:nvPr>
        </p:nvGraphicFramePr>
        <p:xfrm>
          <a:off x="1543007" y="1318273"/>
          <a:ext cx="9105985" cy="454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197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Бараев </a:t>
                      </a:r>
                    </a:p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Дамир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Кулагин Кирилл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 err="1">
                          <a:latin typeface="BwSurco-Bold" panose="00000800000000000000" pitchFamily="50" charset="-52"/>
                        </a:rPr>
                        <a:t>Савинецкий</a:t>
                      </a:r>
                      <a:r>
                        <a:rPr lang="ru-RU" dirty="0">
                          <a:latin typeface="BwSurco-Bold" panose="00000800000000000000" pitchFamily="50" charset="-52"/>
                        </a:rPr>
                        <a:t> Станислав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Ильин Евгений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Василенко Максим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Колесников Илья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399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68956F1-1AA3-495E-80A2-574E8A882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21" y="869858"/>
            <a:ext cx="3983576" cy="2135197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1059324-54FF-400D-992B-B383A7128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21" y="3127159"/>
            <a:ext cx="3209833" cy="1001232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D794713-F1C2-4C8D-A5A3-FDB6E067B7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21" y="4398083"/>
            <a:ext cx="3390900" cy="1219200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BCCBC61-F7E6-4B7C-ABC1-EBFB10D8F2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944" y="869858"/>
            <a:ext cx="3528464" cy="16777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0C7FA5C-F882-44CC-B851-0696DDC8BE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944" y="2695137"/>
            <a:ext cx="3252398" cy="170916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F744E18-2D50-47EF-A6AD-D6F7995266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944" y="4567829"/>
            <a:ext cx="3629025" cy="18669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C5F3325-8E88-404A-8949-B226267C2E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623" y="869858"/>
            <a:ext cx="3301627" cy="16777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95DA4DC-E2A3-4DCB-B84E-7EFEE51CF6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825" y="3005055"/>
            <a:ext cx="3079224" cy="19868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522D63B-EA0B-4EA7-8B21-4686708D8518}"/>
              </a:ext>
            </a:extLst>
          </p:cNvPr>
          <p:cNvSpPr txBox="1"/>
          <p:nvPr/>
        </p:nvSpPr>
        <p:spPr>
          <a:xfrm>
            <a:off x="35663" y="854227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1.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06053E-2EAC-4888-8A9B-15826F763FCD}"/>
              </a:ext>
            </a:extLst>
          </p:cNvPr>
          <p:cNvSpPr txBox="1"/>
          <p:nvPr/>
        </p:nvSpPr>
        <p:spPr>
          <a:xfrm>
            <a:off x="35663" y="3107585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2.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8B47E6-C244-4A80-9327-21697C4101AF}"/>
              </a:ext>
            </a:extLst>
          </p:cNvPr>
          <p:cNvSpPr txBox="1"/>
          <p:nvPr/>
        </p:nvSpPr>
        <p:spPr>
          <a:xfrm>
            <a:off x="35663" y="4398083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3.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AC83FE-27DA-4C6E-BF21-43D5B819B6B0}"/>
              </a:ext>
            </a:extLst>
          </p:cNvPr>
          <p:cNvSpPr txBox="1"/>
          <p:nvPr/>
        </p:nvSpPr>
        <p:spPr>
          <a:xfrm>
            <a:off x="4412065" y="8542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4.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A277D5-49D7-40C7-821F-D479025425E2}"/>
              </a:ext>
            </a:extLst>
          </p:cNvPr>
          <p:cNvSpPr txBox="1"/>
          <p:nvPr/>
        </p:nvSpPr>
        <p:spPr>
          <a:xfrm>
            <a:off x="4433417" y="268313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5.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9E7FDB-9736-441F-A43A-3915C6E98212}"/>
              </a:ext>
            </a:extLst>
          </p:cNvPr>
          <p:cNvSpPr txBox="1"/>
          <p:nvPr/>
        </p:nvSpPr>
        <p:spPr>
          <a:xfrm>
            <a:off x="4419218" y="458274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6.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A8F7CD-ADB9-4E53-9B81-137EB2524033}"/>
              </a:ext>
            </a:extLst>
          </p:cNvPr>
          <p:cNvSpPr txBox="1"/>
          <p:nvPr/>
        </p:nvSpPr>
        <p:spPr>
          <a:xfrm>
            <a:off x="8412969" y="869858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7.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6003FC-4A32-4721-A6EE-7DE62ACC3E9E}"/>
              </a:ext>
            </a:extLst>
          </p:cNvPr>
          <p:cNvSpPr txBox="1"/>
          <p:nvPr/>
        </p:nvSpPr>
        <p:spPr>
          <a:xfrm>
            <a:off x="8502451" y="300505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8.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970DB512-0A77-4605-8C8E-C47BED24CE21}"/>
              </a:ext>
            </a:extLst>
          </p:cNvPr>
          <p:cNvSpPr/>
          <p:nvPr/>
        </p:nvSpPr>
        <p:spPr>
          <a:xfrm>
            <a:off x="2925151" y="157245"/>
            <a:ext cx="6341698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Демонстрация работы</a:t>
            </a:r>
          </a:p>
        </p:txBody>
      </p:sp>
      <p:pic>
        <p:nvPicPr>
          <p:cNvPr id="27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CE34F392-1F7D-48D4-B5FD-85984774F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F4F4BCF2-5C5C-4349-B2AB-BE647025F98A}"/>
              </a:ext>
            </a:extLst>
          </p:cNvPr>
          <p:cNvSpPr/>
          <p:nvPr/>
        </p:nvSpPr>
        <p:spPr>
          <a:xfrm>
            <a:off x="11627503" y="6248370"/>
            <a:ext cx="3225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7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5616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BDA6C37-45CA-4C0F-8C42-34B9687D3E7A}"/>
              </a:ext>
            </a:extLst>
          </p:cNvPr>
          <p:cNvSpPr/>
          <p:nvPr/>
        </p:nvSpPr>
        <p:spPr>
          <a:xfrm>
            <a:off x="2920694" y="3075057"/>
            <a:ext cx="6350611" cy="707886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BwSurco-Bold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300</Words>
  <Application>Microsoft Office PowerPoint</Application>
  <PresentationFormat>Широкоэкранный</PresentationFormat>
  <Paragraphs>102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BwSurco-Bold</vt:lpstr>
      <vt:lpstr>BwSurco-BoldItalic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2020-12-03T09:33:45Z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